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sldIdLst>
    <p:sldId id="386" r:id="rId5"/>
    <p:sldId id="384" r:id="rId6"/>
    <p:sldId id="393" r:id="rId7"/>
    <p:sldId id="392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 Dutilh" initials="AD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572"/>
    <a:srgbClr val="F08200"/>
    <a:srgbClr val="00BEF0"/>
    <a:srgbClr val="6E1E82"/>
    <a:srgbClr val="171948"/>
    <a:srgbClr val="FF378D"/>
    <a:srgbClr val="B4004D"/>
    <a:srgbClr val="E60064"/>
    <a:srgbClr val="101232"/>
    <a:srgbClr val="067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1" autoAdjust="0"/>
    <p:restoredTop sz="94660"/>
  </p:normalViewPr>
  <p:slideViewPr>
    <p:cSldViewPr snapToGrid="0">
      <p:cViewPr>
        <p:scale>
          <a:sx n="66" d="100"/>
          <a:sy n="66" d="100"/>
        </p:scale>
        <p:origin x="630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26-11-2019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9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26-11-2019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 lIns="0" anchor="ctr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0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9" b="3256"/>
          <a:stretch/>
        </p:blipFill>
        <p:spPr>
          <a:xfrm>
            <a:off x="-157" y="0"/>
            <a:ext cx="12192157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hthoek 11"/>
          <p:cNvSpPr/>
          <p:nvPr userDrawn="1"/>
        </p:nvSpPr>
        <p:spPr>
          <a:xfrm>
            <a:off x="5144313" y="595461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Eigenbaas.nl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18" y="293372"/>
            <a:ext cx="2967015" cy="1046367"/>
          </a:xfrm>
          <a:prstGeom prst="rect">
            <a:avLst/>
          </a:prstGeom>
        </p:spPr>
      </p:pic>
      <p:sp>
        <p:nvSpPr>
          <p:cNvPr id="14" name="Ondertitel 2"/>
          <p:cNvSpPr>
            <a:spLocks noGrp="1"/>
          </p:cNvSpPr>
          <p:nvPr>
            <p:ph type="subTitle" idx="1"/>
          </p:nvPr>
        </p:nvSpPr>
        <p:spPr>
          <a:xfrm>
            <a:off x="1619698" y="1279883"/>
            <a:ext cx="3844833" cy="3844833"/>
          </a:xfrm>
          <a:prstGeom prst="ellipse">
            <a:avLst/>
          </a:prstGeom>
          <a:solidFill>
            <a:srgbClr val="F08200"/>
          </a:solidFill>
        </p:spPr>
        <p:txBody>
          <a:bodyPr anchor="ctr"/>
          <a:lstStyle>
            <a:lvl1pPr marL="0" indent="0" algn="ctr">
              <a:buNone/>
              <a:defRPr lang="nl-NL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58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 animBg="1">
        <p:tmplLst>
          <p:tmpl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740384"/>
            <a:ext cx="5181600" cy="4351338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idx="15"/>
          </p:nvPr>
        </p:nvSpPr>
        <p:spPr>
          <a:xfrm>
            <a:off x="539700" y="4067175"/>
            <a:ext cx="2159999" cy="2160000"/>
          </a:xfrm>
          <a:prstGeom prst="ellipse">
            <a:avLst/>
          </a:prstGeom>
          <a:solidFill>
            <a:schemeClr val="tx1"/>
          </a:solidFill>
        </p:spPr>
      </p:sp>
      <p:sp>
        <p:nvSpPr>
          <p:cNvPr id="10" name="Tijdelijke aanduiding voor afbeelding 3"/>
          <p:cNvSpPr>
            <a:spLocks noGrp="1"/>
          </p:cNvSpPr>
          <p:nvPr>
            <p:ph type="pic" idx="14"/>
          </p:nvPr>
        </p:nvSpPr>
        <p:spPr>
          <a:xfrm>
            <a:off x="1619699" y="1279884"/>
            <a:ext cx="3844832" cy="3844832"/>
          </a:xfrm>
          <a:prstGeom prst="ellipse">
            <a:avLst/>
          </a:prstGeom>
          <a:solidFill>
            <a:srgbClr val="6E1E82"/>
          </a:solidFill>
        </p:spPr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588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le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535558"/>
            <a:ext cx="10515600" cy="2852737"/>
          </a:xfrm>
        </p:spPr>
        <p:txBody>
          <a:bodyPr anchor="b">
            <a:noAutofit/>
          </a:bodyPr>
          <a:lstStyle>
            <a:lvl1pPr algn="ctr">
              <a:defRPr sz="140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6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061884"/>
            <a:ext cx="6172200" cy="42377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42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26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er_afbeeldingen_vi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791574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87899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60467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6046786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488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26-11-2019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57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81299" y="745135"/>
            <a:ext cx="85502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81298" y="2205635"/>
            <a:ext cx="8550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45F51-14B1-4108-A521-FE0EDA249607}" type="datetimeFigureOut">
              <a:rPr lang="nl-NL" smtClean="0"/>
              <a:pPr/>
              <a:t>26-11-2019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2" y="5381163"/>
            <a:ext cx="1058462" cy="10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3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63" r:id="rId3"/>
    <p:sldLayoutId id="2147483652" r:id="rId4"/>
    <p:sldLayoutId id="2147483661" r:id="rId5"/>
    <p:sldLayoutId id="2147483656" r:id="rId6"/>
    <p:sldLayoutId id="2147483664" r:id="rId7"/>
    <p:sldLayoutId id="214748367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E1E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E1E8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1E8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E1E8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igenbaas.flowspark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8700" y="102534"/>
            <a:ext cx="10515600" cy="2852737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!! Inloggen !!</a:t>
            </a:r>
            <a:endParaRPr lang="nl-NL" i="1" dirty="0">
              <a:solidFill>
                <a:schemeClr val="bg1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1147982" y="2207912"/>
            <a:ext cx="10037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Inloggen op de e-</a:t>
            </a:r>
            <a:r>
              <a:rPr lang="nl-NL" sz="2800" dirty="0" err="1" smtClean="0"/>
              <a:t>learning</a:t>
            </a:r>
            <a:r>
              <a:rPr lang="nl-NL" sz="2800" dirty="0" smtClean="0"/>
              <a:t> via: </a:t>
            </a:r>
          </a:p>
          <a:p>
            <a:pPr algn="ctr"/>
            <a:r>
              <a:rPr lang="nl-NL" sz="2400" u="sng" dirty="0" smtClean="0">
                <a:hlinkClick r:id="rId3"/>
              </a:rPr>
              <a:t>https</a:t>
            </a:r>
            <a:r>
              <a:rPr lang="nl-NL" sz="2400" u="sng" dirty="0">
                <a:hlinkClick r:id="rId3"/>
              </a:rPr>
              <a:t>://eigenbaas.flowsparks.com/</a:t>
            </a:r>
            <a:r>
              <a:rPr lang="nl-NL" sz="2400" dirty="0"/>
              <a:t> </a:t>
            </a:r>
            <a:endParaRPr lang="nl-NL" sz="3200" dirty="0" smtClean="0"/>
          </a:p>
          <a:p>
            <a:pPr algn="ctr"/>
            <a:endParaRPr lang="nl-N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nl-NL" sz="28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619" y="3352800"/>
            <a:ext cx="4013762" cy="33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rgbClr val="FFC000"/>
                </a:solidFill>
              </a:rPr>
              <a:t>Interne 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3218192" y="1810738"/>
            <a:ext cx="8558941" cy="772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dirty="0" smtClean="0">
                <a:solidFill>
                  <a:schemeClr val="bg1"/>
                </a:solidFill>
              </a:rPr>
              <a:t>Micro-economische analyse – Interne analyse</a:t>
            </a:r>
          </a:p>
          <a:p>
            <a:pPr algn="l"/>
            <a:endParaRPr lang="nl-NL" sz="1800" i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2" descr="Afbeeldingsresultaat voor swot analy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43" y="2282606"/>
            <a:ext cx="6012774" cy="432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fbeeldingsresultaat voor swot analyse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9" r="-1"/>
          <a:stretch/>
        </p:blipFill>
        <p:spPr bwMode="auto">
          <a:xfrm>
            <a:off x="6763656" y="2282606"/>
            <a:ext cx="3047353" cy="432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468868" y="4212613"/>
            <a:ext cx="3210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rgbClr val="FFC000"/>
                </a:solidFill>
              </a:rPr>
              <a:t>Interne analyse</a:t>
            </a:r>
            <a:endParaRPr lang="nl-NL" sz="2000" b="1" dirty="0">
              <a:solidFill>
                <a:srgbClr val="FFC00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9881766" y="4212613"/>
            <a:ext cx="3210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2">
                    <a:lumMod val="75000"/>
                  </a:schemeClr>
                </a:solidFill>
              </a:rPr>
              <a:t>Externe analyse</a:t>
            </a:r>
            <a:endParaRPr lang="nl-NL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2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rgbClr val="FFC000"/>
                </a:solidFill>
              </a:rPr>
              <a:t>Interne 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3218192" y="1810738"/>
            <a:ext cx="8558941" cy="772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dirty="0" smtClean="0">
                <a:solidFill>
                  <a:schemeClr val="bg1"/>
                </a:solidFill>
              </a:rPr>
              <a:t>Micro-economische analyse – </a:t>
            </a:r>
            <a:r>
              <a:rPr lang="nl-NL" sz="1800" dirty="0" err="1" smtClean="0">
                <a:solidFill>
                  <a:schemeClr val="bg1"/>
                </a:solidFill>
              </a:rPr>
              <a:t>Balanced</a:t>
            </a:r>
            <a:r>
              <a:rPr lang="nl-NL" sz="1800" dirty="0" smtClean="0">
                <a:solidFill>
                  <a:schemeClr val="bg1"/>
                </a:solidFill>
              </a:rPr>
              <a:t> Scorecard</a:t>
            </a:r>
          </a:p>
          <a:p>
            <a:pPr algn="l"/>
            <a:endParaRPr lang="nl-NL" sz="1800" i="1" dirty="0" smtClean="0">
              <a:solidFill>
                <a:schemeClr val="bg1"/>
              </a:solidFill>
            </a:endParaRPr>
          </a:p>
        </p:txBody>
      </p:sp>
      <p:pic>
        <p:nvPicPr>
          <p:cNvPr id="8194" name="Picture 2" descr="https://www.strategischmarketingplan.com/wp-content/uploads/Balanced-Scorec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49" y="2209834"/>
            <a:ext cx="799147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rgbClr val="FFC000"/>
                </a:solidFill>
              </a:rPr>
              <a:t>Interne 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3218192" y="1810738"/>
            <a:ext cx="8558941" cy="772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dirty="0" smtClean="0">
                <a:solidFill>
                  <a:schemeClr val="bg1"/>
                </a:solidFill>
              </a:rPr>
              <a:t>Micro-economische analyse – </a:t>
            </a:r>
            <a:r>
              <a:rPr lang="nl-NL" sz="1800" dirty="0" err="1" smtClean="0">
                <a:solidFill>
                  <a:schemeClr val="bg1"/>
                </a:solidFill>
              </a:rPr>
              <a:t>Balanced</a:t>
            </a:r>
            <a:r>
              <a:rPr lang="nl-NL" sz="1800" dirty="0" smtClean="0">
                <a:solidFill>
                  <a:schemeClr val="bg1"/>
                </a:solidFill>
              </a:rPr>
              <a:t> Scorecard</a:t>
            </a:r>
          </a:p>
          <a:p>
            <a:pPr algn="l"/>
            <a:endParaRPr lang="nl-NL" sz="1800" i="1" dirty="0" smtClean="0">
              <a:solidFill>
                <a:schemeClr val="bg1"/>
              </a:solidFill>
            </a:endParaRPr>
          </a:p>
        </p:txBody>
      </p:sp>
      <p:pic>
        <p:nvPicPr>
          <p:cNvPr id="8194" name="Picture 2" descr="https://www.strategischmarketingplan.com/wp-content/uploads/Balanced-Scorecar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1"/>
          <a:stretch/>
        </p:blipFill>
        <p:spPr bwMode="auto">
          <a:xfrm>
            <a:off x="7794171" y="2209834"/>
            <a:ext cx="2616353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509486" y="3335611"/>
            <a:ext cx="6248400" cy="27168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b="1" i="1" dirty="0" smtClean="0">
                <a:solidFill>
                  <a:schemeClr val="bg1"/>
                </a:solidFill>
                <a:latin typeface="+mn-lt"/>
              </a:rPr>
              <a:t>Primaire processen</a:t>
            </a:r>
          </a:p>
          <a:p>
            <a:pPr algn="l"/>
            <a:r>
              <a:rPr lang="nl-NL" sz="1800" i="1" dirty="0">
                <a:solidFill>
                  <a:schemeClr val="bg1"/>
                </a:solidFill>
                <a:latin typeface="+mn-lt"/>
              </a:rPr>
              <a:t>Operationele processen die tot de kernactiviteit behoren</a:t>
            </a:r>
          </a:p>
          <a:p>
            <a:pPr algn="l"/>
            <a:r>
              <a:rPr lang="nl-NL" sz="1800" b="1" i="1" dirty="0">
                <a:solidFill>
                  <a:schemeClr val="bg1"/>
                </a:solidFill>
                <a:latin typeface="+mn-lt"/>
              </a:rPr>
              <a:t>	</a:t>
            </a:r>
            <a:endParaRPr lang="nl-NL" sz="1800" b="1" i="1" dirty="0" smtClean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 dirty="0" smtClean="0">
                <a:solidFill>
                  <a:schemeClr val="bg1"/>
                </a:solidFill>
                <a:latin typeface="+mn-lt"/>
              </a:rPr>
              <a:t>Secundaire processen</a:t>
            </a:r>
          </a:p>
          <a:p>
            <a:pPr algn="l"/>
            <a:r>
              <a:rPr lang="nl-NL" sz="1800" i="1" dirty="0">
                <a:solidFill>
                  <a:schemeClr val="bg1"/>
                </a:solidFill>
                <a:latin typeface="+mn-lt"/>
              </a:rPr>
              <a:t>Processen die ondersteunend zijn aan primaire processen</a:t>
            </a:r>
          </a:p>
          <a:p>
            <a:pPr algn="l"/>
            <a:endParaRPr lang="nl-NL" sz="1800" b="1" i="1" dirty="0" smtClean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 dirty="0" err="1" smtClean="0">
                <a:solidFill>
                  <a:schemeClr val="bg1"/>
                </a:solidFill>
                <a:latin typeface="+mn-lt"/>
              </a:rPr>
              <a:t>Tertaire</a:t>
            </a:r>
            <a:r>
              <a:rPr lang="nl-NL" sz="1800" b="1" i="1" dirty="0" smtClean="0">
                <a:solidFill>
                  <a:schemeClr val="bg1"/>
                </a:solidFill>
                <a:latin typeface="+mn-lt"/>
              </a:rPr>
              <a:t> processen</a:t>
            </a:r>
          </a:p>
          <a:p>
            <a:pPr algn="l"/>
            <a:r>
              <a:rPr lang="nl-NL" sz="1800" i="1" dirty="0">
                <a:solidFill>
                  <a:schemeClr val="bg1"/>
                </a:solidFill>
                <a:latin typeface="+mn-lt"/>
              </a:rPr>
              <a:t>Besturende managementprocessen</a:t>
            </a:r>
            <a:r>
              <a:rPr lang="nl-NL" sz="1800" b="1" i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l"/>
            <a:endParaRPr lang="nl-NL" sz="1800" b="1" i="1" dirty="0" smtClean="0">
              <a:solidFill>
                <a:schemeClr val="bg1"/>
              </a:solidFill>
              <a:latin typeface="+mn-lt"/>
            </a:endParaRPr>
          </a:p>
          <a:p>
            <a:pPr algn="l"/>
            <a:endParaRPr lang="nl-NL" sz="18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9564" y="865235"/>
            <a:ext cx="9102377" cy="760365"/>
          </a:xfrm>
        </p:spPr>
        <p:txBody>
          <a:bodyPr anchor="t">
            <a:normAutofit/>
          </a:bodyPr>
          <a:lstStyle/>
          <a:p>
            <a:pPr algn="l"/>
            <a:r>
              <a:rPr lang="nl-NL" sz="2800" dirty="0" smtClean="0">
                <a:solidFill>
                  <a:srgbClr val="FFC000"/>
                </a:solidFill>
              </a:rPr>
              <a:t>Interne 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" name="Tekstvak 2"/>
          <p:cNvSpPr txBox="1"/>
          <p:nvPr/>
        </p:nvSpPr>
        <p:spPr>
          <a:xfrm>
            <a:off x="3419564" y="2061029"/>
            <a:ext cx="70307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OPDRACHT – INTERNE ANALYSE</a:t>
            </a:r>
          </a:p>
          <a:p>
            <a:endParaRPr lang="nl-NL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nl-NL" i="1" dirty="0">
                <a:solidFill>
                  <a:schemeClr val="bg1"/>
                </a:solidFill>
              </a:rPr>
              <a:t>Wat zijn jullie sterke kanten</a:t>
            </a:r>
            <a:r>
              <a:rPr lang="nl-NL" i="1" dirty="0" smtClean="0">
                <a:solidFill>
                  <a:schemeClr val="bg1"/>
                </a:solidFill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 dirty="0" smtClean="0">
                <a:solidFill>
                  <a:schemeClr val="bg1"/>
                </a:solidFill>
              </a:rPr>
              <a:t>Hoe onderscheiden jullie je van de concurrentie?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 dirty="0" smtClean="0">
                <a:solidFill>
                  <a:schemeClr val="bg1"/>
                </a:solidFill>
              </a:rPr>
              <a:t>Op welke interen processen blinken jullie uit? (primair, secundair, </a:t>
            </a:r>
            <a:r>
              <a:rPr lang="nl-NL" i="1" dirty="0" err="1" smtClean="0">
                <a:solidFill>
                  <a:schemeClr val="bg1"/>
                </a:solidFill>
              </a:rPr>
              <a:t>tertaire</a:t>
            </a:r>
            <a:r>
              <a:rPr lang="nl-NL" i="1" dirty="0" smtClean="0">
                <a:solidFill>
                  <a:schemeClr val="bg1"/>
                </a:solidFill>
              </a:rPr>
              <a:t>)</a:t>
            </a:r>
          </a:p>
          <a:p>
            <a:pPr lvl="1"/>
            <a:endParaRPr lang="nl-NL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nl-NL" i="1" dirty="0">
                <a:solidFill>
                  <a:schemeClr val="bg1"/>
                </a:solidFill>
              </a:rPr>
              <a:t>Wat zijn jullie zwakke kanten</a:t>
            </a:r>
            <a:r>
              <a:rPr lang="nl-NL" i="1" dirty="0" smtClean="0">
                <a:solidFill>
                  <a:schemeClr val="bg1"/>
                </a:solidFill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 dirty="0" smtClean="0">
                <a:solidFill>
                  <a:schemeClr val="bg1"/>
                </a:solidFill>
              </a:rPr>
              <a:t>Wat ontbreekt er in jullie bedrijf?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 dirty="0" smtClean="0">
                <a:solidFill>
                  <a:schemeClr val="bg1"/>
                </a:solidFill>
              </a:rPr>
              <a:t>Waar is de concurrentie beter?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 dirty="0" smtClean="0">
                <a:solidFill>
                  <a:schemeClr val="bg1"/>
                </a:solidFill>
              </a:rPr>
              <a:t>Welke beperkingen hebben jullie in mens en middelen?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 dirty="0" smtClean="0">
                <a:solidFill>
                  <a:schemeClr val="bg1"/>
                </a:solidFill>
              </a:rPr>
              <a:t>Van welke USP’s is de consument niet van op de hoogte? </a:t>
            </a:r>
            <a:endParaRPr lang="nl-NL" i="1" dirty="0">
              <a:solidFill>
                <a:schemeClr val="bg1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38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5371" y="-49165"/>
            <a:ext cx="10515600" cy="2852737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FFC000"/>
                </a:solidFill>
              </a:rPr>
              <a:t>H4. Marktanalyse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755843"/>
            <a:ext cx="7443787" cy="45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33" y="533400"/>
            <a:ext cx="9206638" cy="609600"/>
          </a:xfrm>
        </p:spPr>
        <p:txBody>
          <a:bodyPr anchor="t">
            <a:normAutofit/>
          </a:bodyPr>
          <a:lstStyle/>
          <a:p>
            <a:pPr algn="l"/>
            <a:r>
              <a:rPr lang="nl-NL" sz="2800" dirty="0" smtClean="0">
                <a:solidFill>
                  <a:srgbClr val="FFC000"/>
                </a:solidFill>
              </a:rPr>
              <a:t>H4. Marktanalyse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056" y="1143000"/>
            <a:ext cx="5303277" cy="55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rgbClr val="FFC000"/>
                </a:solidFill>
              </a:rPr>
              <a:t>DESTEP 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3218192" y="1810738"/>
            <a:ext cx="8558941" cy="35994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 dirty="0" smtClean="0">
                <a:solidFill>
                  <a:schemeClr val="bg1"/>
                </a:solidFill>
              </a:rPr>
              <a:t>Macro-economische analyse</a:t>
            </a:r>
            <a:endParaRPr lang="nl-NL" sz="1600" dirty="0" smtClean="0">
              <a:solidFill>
                <a:schemeClr val="bg1"/>
              </a:solidFill>
            </a:endParaRPr>
          </a:p>
          <a:p>
            <a:pPr algn="l"/>
            <a:endParaRPr lang="nl-NL" sz="1600" i="1" dirty="0" smtClean="0">
              <a:solidFill>
                <a:schemeClr val="bg1"/>
              </a:solidFill>
            </a:endParaRPr>
          </a:p>
          <a:p>
            <a:pPr algn="l"/>
            <a:r>
              <a:rPr lang="nl-NL" sz="1600" b="1" i="1" dirty="0" smtClean="0">
                <a:solidFill>
                  <a:schemeClr val="bg1"/>
                </a:solidFill>
                <a:latin typeface="+mn-lt"/>
              </a:rPr>
              <a:t>Demografisch</a:t>
            </a:r>
          </a:p>
          <a:p>
            <a:pPr algn="l"/>
            <a:r>
              <a:rPr lang="nl-NL" sz="1600" b="1" i="1" dirty="0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 dirty="0" smtClean="0">
                <a:solidFill>
                  <a:schemeClr val="bg1"/>
                </a:solidFill>
                <a:latin typeface="+mn-lt"/>
              </a:rPr>
              <a:t>Opbouw en samenstelling van de bevolking, samenstelling huishoudens, 	vergrijzing, bevolkingsgroei</a:t>
            </a:r>
          </a:p>
          <a:p>
            <a:pPr algn="l"/>
            <a:r>
              <a:rPr lang="nl-NL" sz="1600" b="1" i="1" dirty="0" smtClean="0">
                <a:solidFill>
                  <a:schemeClr val="bg1"/>
                </a:solidFill>
                <a:latin typeface="+mn-lt"/>
              </a:rPr>
              <a:t>Economisch</a:t>
            </a:r>
          </a:p>
          <a:p>
            <a:pPr algn="l"/>
            <a:r>
              <a:rPr lang="nl-NL" sz="1600" b="1" i="1" dirty="0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 dirty="0" smtClean="0">
                <a:solidFill>
                  <a:schemeClr val="bg1"/>
                </a:solidFill>
                <a:latin typeface="+mn-lt"/>
              </a:rPr>
              <a:t>Globalisering, werkgelegenheid, besteedbaar inkomen, conjunctuur</a:t>
            </a:r>
          </a:p>
          <a:p>
            <a:pPr algn="l"/>
            <a:r>
              <a:rPr lang="nl-NL" sz="1600" b="1" i="1" dirty="0" smtClean="0">
                <a:solidFill>
                  <a:schemeClr val="bg1"/>
                </a:solidFill>
                <a:latin typeface="+mn-lt"/>
              </a:rPr>
              <a:t>Sociaal/Cultureel</a:t>
            </a:r>
          </a:p>
          <a:p>
            <a:pPr algn="l"/>
            <a:r>
              <a:rPr lang="nl-NL" sz="1600" b="1" i="1" dirty="0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 dirty="0" smtClean="0">
                <a:solidFill>
                  <a:schemeClr val="bg1"/>
                </a:solidFill>
                <a:latin typeface="+mn-lt"/>
              </a:rPr>
              <a:t>Levensstijl, individualisme, vrijetijdsbesteding</a:t>
            </a:r>
          </a:p>
          <a:p>
            <a:pPr algn="l"/>
            <a:r>
              <a:rPr lang="nl-NL" sz="1600" b="1" i="1" dirty="0" smtClean="0">
                <a:solidFill>
                  <a:schemeClr val="bg1"/>
                </a:solidFill>
                <a:latin typeface="+mn-lt"/>
              </a:rPr>
              <a:t>Technologisch</a:t>
            </a:r>
          </a:p>
          <a:p>
            <a:pPr algn="l"/>
            <a:r>
              <a:rPr lang="nl-NL" sz="1600" b="1" i="1" dirty="0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 dirty="0" smtClean="0">
                <a:solidFill>
                  <a:schemeClr val="bg1"/>
                </a:solidFill>
                <a:latin typeface="+mn-lt"/>
              </a:rPr>
              <a:t>Nieuwe technieken, systemen en processen</a:t>
            </a:r>
          </a:p>
          <a:p>
            <a:pPr algn="l"/>
            <a:r>
              <a:rPr lang="nl-NL" sz="1600" b="1" i="1" dirty="0" smtClean="0">
                <a:solidFill>
                  <a:schemeClr val="bg1"/>
                </a:solidFill>
                <a:latin typeface="+mn-lt"/>
              </a:rPr>
              <a:t>Ecologisch en ethisch</a:t>
            </a:r>
          </a:p>
          <a:p>
            <a:pPr algn="l"/>
            <a:r>
              <a:rPr lang="nl-NL" sz="1600" b="1" i="1" dirty="0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 dirty="0" smtClean="0">
                <a:solidFill>
                  <a:schemeClr val="bg1"/>
                </a:solidFill>
                <a:latin typeface="+mn-lt"/>
              </a:rPr>
              <a:t>Milieu, duurzame producten, ethische ontwikkelingen</a:t>
            </a:r>
          </a:p>
          <a:p>
            <a:pPr algn="l"/>
            <a:r>
              <a:rPr lang="nl-NL" sz="1600" b="1" i="1" dirty="0" smtClean="0">
                <a:solidFill>
                  <a:schemeClr val="bg1"/>
                </a:solidFill>
                <a:latin typeface="+mn-lt"/>
              </a:rPr>
              <a:t>Politiek/juridisch</a:t>
            </a:r>
          </a:p>
          <a:p>
            <a:pPr algn="l"/>
            <a:r>
              <a:rPr lang="nl-NL" sz="1600" b="1" i="1" dirty="0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 dirty="0" smtClean="0">
                <a:solidFill>
                  <a:schemeClr val="bg1"/>
                </a:solidFill>
                <a:latin typeface="+mn-lt"/>
              </a:rPr>
              <a:t>Nationale en internationale wetten m.b.t. milieu, concurrentie etc.</a:t>
            </a:r>
            <a:endParaRPr lang="nl-NL" sz="1600" b="1" i="1" dirty="0" smtClean="0">
              <a:solidFill>
                <a:schemeClr val="bg1"/>
              </a:solidFill>
              <a:latin typeface="+mn-lt"/>
            </a:endParaRP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Afbeeldingsresultaat voor world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3421783"/>
            <a:ext cx="2815771" cy="31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rgbClr val="FFC000"/>
                </a:solidFill>
              </a:rPr>
              <a:t>ABCD 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3218192" y="1810738"/>
            <a:ext cx="8558941" cy="77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 dirty="0" err="1" smtClean="0">
                <a:solidFill>
                  <a:schemeClr val="bg1"/>
                </a:solidFill>
              </a:rPr>
              <a:t>Meso</a:t>
            </a:r>
            <a:r>
              <a:rPr lang="nl-NL" sz="1600" dirty="0" smtClean="0">
                <a:solidFill>
                  <a:schemeClr val="bg1"/>
                </a:solidFill>
              </a:rPr>
              <a:t>-economische analyse – 5 krachtenmodel van Porter</a:t>
            </a:r>
            <a:endParaRPr lang="nl-NL" sz="1600" dirty="0" smtClean="0">
              <a:solidFill>
                <a:schemeClr val="bg1"/>
              </a:solidFill>
            </a:endParaRPr>
          </a:p>
          <a:p>
            <a:pPr algn="l"/>
            <a:endParaRPr lang="nl-NL" sz="1600" i="1" dirty="0" smtClean="0">
              <a:solidFill>
                <a:schemeClr val="bg1"/>
              </a:solidFill>
            </a:endParaRP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Afbeeldingsresultaat voor abcd analy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800" y="2585258"/>
            <a:ext cx="7122841" cy="390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9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rgbClr val="FFC000"/>
                </a:solidFill>
              </a:rPr>
              <a:t>ABCD 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3218192" y="1810737"/>
            <a:ext cx="8558941" cy="3936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dirty="0" err="1" smtClean="0">
                <a:solidFill>
                  <a:schemeClr val="bg1"/>
                </a:solidFill>
              </a:rPr>
              <a:t>Meso</a:t>
            </a:r>
            <a:r>
              <a:rPr lang="nl-NL" sz="1800" dirty="0" smtClean="0">
                <a:solidFill>
                  <a:schemeClr val="bg1"/>
                </a:solidFill>
              </a:rPr>
              <a:t>-economische analyse – ABCD analyse</a:t>
            </a:r>
            <a:endParaRPr lang="nl-NL" sz="1800" dirty="0" smtClean="0">
              <a:solidFill>
                <a:schemeClr val="bg1"/>
              </a:solidFill>
            </a:endParaRPr>
          </a:p>
          <a:p>
            <a:pPr algn="l"/>
            <a:endParaRPr lang="nl-NL" sz="1800" i="1" dirty="0" smtClean="0">
              <a:solidFill>
                <a:schemeClr val="bg1"/>
              </a:solidFill>
            </a:endParaRPr>
          </a:p>
          <a:p>
            <a:pPr algn="l"/>
            <a:r>
              <a:rPr lang="nl-NL" sz="1800" b="1" i="1" dirty="0" smtClean="0">
                <a:solidFill>
                  <a:schemeClr val="bg1"/>
                </a:solidFill>
                <a:latin typeface="+mn-lt"/>
              </a:rPr>
              <a:t>Afnemers</a:t>
            </a:r>
          </a:p>
          <a:p>
            <a:pPr algn="l"/>
            <a:r>
              <a:rPr lang="nl-NL" sz="1800" b="1" i="1" dirty="0">
                <a:solidFill>
                  <a:schemeClr val="bg1"/>
                </a:solidFill>
                <a:latin typeface="+mn-lt"/>
              </a:rPr>
              <a:t>	</a:t>
            </a:r>
            <a:r>
              <a:rPr lang="nl-NL" sz="1800" i="1" dirty="0" smtClean="0">
                <a:solidFill>
                  <a:schemeClr val="bg1"/>
                </a:solidFill>
                <a:latin typeface="+mn-lt"/>
              </a:rPr>
              <a:t>Afnemers zijn je klanten</a:t>
            </a:r>
          </a:p>
          <a:p>
            <a:pPr algn="l"/>
            <a:endParaRPr lang="nl-NL" sz="1800" b="1" i="1" dirty="0" smtClean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 dirty="0" smtClean="0">
                <a:solidFill>
                  <a:schemeClr val="bg1"/>
                </a:solidFill>
                <a:latin typeface="+mn-lt"/>
              </a:rPr>
              <a:t>Bedrijfstak</a:t>
            </a:r>
          </a:p>
          <a:p>
            <a:pPr algn="l"/>
            <a:r>
              <a:rPr lang="nl-NL" sz="1800" b="1" i="1" dirty="0">
                <a:solidFill>
                  <a:schemeClr val="bg1"/>
                </a:solidFill>
                <a:latin typeface="+mn-lt"/>
              </a:rPr>
              <a:t>	</a:t>
            </a:r>
            <a:r>
              <a:rPr lang="nl-NL" sz="1800" i="1" dirty="0" smtClean="0">
                <a:solidFill>
                  <a:schemeClr val="bg1"/>
                </a:solidFill>
                <a:latin typeface="+mn-lt"/>
              </a:rPr>
              <a:t>Bedrijfstak is de verzamelnaam voor een groep organisaties/ bedrijven 	binnen één bepaalde branche</a:t>
            </a:r>
          </a:p>
          <a:p>
            <a:pPr algn="l"/>
            <a:endParaRPr lang="nl-NL" sz="1800" b="1" i="1" dirty="0" smtClean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 dirty="0" smtClean="0">
                <a:solidFill>
                  <a:schemeClr val="bg1"/>
                </a:solidFill>
                <a:latin typeface="+mn-lt"/>
              </a:rPr>
              <a:t>Concurrenten</a:t>
            </a:r>
          </a:p>
          <a:p>
            <a:pPr algn="l"/>
            <a:r>
              <a:rPr lang="nl-NL" sz="1800" b="1" i="1" dirty="0">
                <a:solidFill>
                  <a:schemeClr val="bg1"/>
                </a:solidFill>
                <a:latin typeface="+mn-lt"/>
              </a:rPr>
              <a:t>	</a:t>
            </a:r>
            <a:r>
              <a:rPr lang="nl-NL" sz="1800" i="1" dirty="0" smtClean="0">
                <a:solidFill>
                  <a:schemeClr val="bg1"/>
                </a:solidFill>
                <a:latin typeface="+mn-lt"/>
              </a:rPr>
              <a:t>Onderzoek wie je belangrijkste concurrenten zijn.</a:t>
            </a:r>
          </a:p>
          <a:p>
            <a:pPr algn="l"/>
            <a:endParaRPr lang="nl-NL" sz="1800" b="1" i="1" dirty="0" smtClean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 dirty="0" smtClean="0">
                <a:solidFill>
                  <a:schemeClr val="bg1"/>
                </a:solidFill>
                <a:latin typeface="+mn-lt"/>
              </a:rPr>
              <a:t>Distributie</a:t>
            </a:r>
          </a:p>
          <a:p>
            <a:pPr algn="l"/>
            <a:r>
              <a:rPr lang="nl-NL" sz="1800" b="1" i="1" dirty="0">
                <a:solidFill>
                  <a:schemeClr val="bg1"/>
                </a:solidFill>
                <a:latin typeface="+mn-lt"/>
              </a:rPr>
              <a:t>	</a:t>
            </a:r>
            <a:r>
              <a:rPr lang="nl-NL" sz="1800" i="1" dirty="0" smtClean="0">
                <a:solidFill>
                  <a:schemeClr val="bg1"/>
                </a:solidFill>
                <a:latin typeface="+mn-lt"/>
              </a:rPr>
              <a:t>Hoe komt je product bij de klant of hoe komen grondstoffen bij jou?</a:t>
            </a:r>
            <a:endParaRPr lang="nl-NL" sz="1800" b="1" i="1" dirty="0" smtClean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/>
          <a:stretch/>
        </p:blipFill>
        <p:spPr>
          <a:xfrm>
            <a:off x="24227" y="3393967"/>
            <a:ext cx="2889281" cy="375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rgbClr val="FFC000"/>
                </a:solidFill>
              </a:rPr>
              <a:t>ABCD 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3218192" y="1810737"/>
            <a:ext cx="8558941" cy="3936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i="1" dirty="0" smtClean="0">
                <a:solidFill>
                  <a:schemeClr val="bg1"/>
                </a:solidFill>
              </a:rPr>
              <a:t>OPDRACHT - AFNEMERS</a:t>
            </a:r>
            <a:endParaRPr lang="nl-NL" sz="1800" i="1" dirty="0" smtClean="0">
              <a:solidFill>
                <a:schemeClr val="bg1"/>
              </a:solidFill>
            </a:endParaRPr>
          </a:p>
          <a:p>
            <a:pPr algn="l"/>
            <a:endParaRPr lang="nl-NL" sz="1800" i="1" dirty="0" smtClean="0">
              <a:solidFill>
                <a:schemeClr val="bg1"/>
              </a:solidFill>
            </a:endParaRP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 dirty="0" smtClean="0">
                <a:solidFill>
                  <a:schemeClr val="bg1"/>
                </a:solidFill>
                <a:latin typeface="+mn-lt"/>
              </a:rPr>
              <a:t>Richt jullie onderneming zich op particulieren of de zakelijke markt B2C of B2B?</a:t>
            </a:r>
          </a:p>
          <a:p>
            <a:pPr algn="l"/>
            <a:endParaRPr lang="nl-NL" sz="1800" b="1" i="1" dirty="0" smtClean="0">
              <a:solidFill>
                <a:schemeClr val="bg1"/>
              </a:solidFill>
              <a:latin typeface="+mn-lt"/>
            </a:endParaRPr>
          </a:p>
          <a:p>
            <a:pPr marL="342900" indent="-342900" algn="l">
              <a:buFont typeface="+mj-lt"/>
              <a:buAutoNum type="alphaLcParenR" startAt="2"/>
            </a:pPr>
            <a:r>
              <a:rPr lang="nl-NL" sz="1800" b="1" i="1" dirty="0">
                <a:solidFill>
                  <a:schemeClr val="bg1"/>
                </a:solidFill>
                <a:latin typeface="+mn-lt"/>
              </a:rPr>
              <a:t>R</a:t>
            </a:r>
            <a:r>
              <a:rPr lang="nl-NL" sz="1800" b="1" i="1" dirty="0" smtClean="0">
                <a:solidFill>
                  <a:schemeClr val="bg1"/>
                </a:solidFill>
                <a:latin typeface="+mn-lt"/>
              </a:rPr>
              <a:t>ichten jullie je op de regionale, nationale of internationale markt?</a:t>
            </a:r>
          </a:p>
          <a:p>
            <a:pPr marL="342900" indent="-342900" algn="l">
              <a:buFont typeface="+mj-lt"/>
              <a:buAutoNum type="alphaLcParenR" startAt="2"/>
            </a:pPr>
            <a:endParaRPr lang="nl-NL" sz="1800" b="1" i="1" dirty="0" smtClean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 dirty="0" smtClean="0">
                <a:solidFill>
                  <a:schemeClr val="bg1"/>
                </a:solidFill>
                <a:latin typeface="+mn-lt"/>
              </a:rPr>
              <a:t>B2C</a:t>
            </a:r>
            <a:endParaRPr lang="nl-NL" sz="1800" b="1" i="1" dirty="0">
              <a:solidFill>
                <a:schemeClr val="bg1"/>
              </a:solidFill>
              <a:latin typeface="+mn-lt"/>
            </a:endParaRP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 dirty="0" smtClean="0">
                <a:solidFill>
                  <a:schemeClr val="bg1"/>
                </a:solidFill>
                <a:latin typeface="+mn-lt"/>
              </a:rPr>
              <a:t>Wat kan je vertellen over de demografische en psychografische kenmerken van jullie klant?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 dirty="0" smtClean="0">
                <a:solidFill>
                  <a:schemeClr val="bg1"/>
                </a:solidFill>
                <a:latin typeface="+mn-lt"/>
              </a:rPr>
              <a:t>Hoe en waar bereik je je klant?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 dirty="0" smtClean="0">
                <a:solidFill>
                  <a:schemeClr val="bg1"/>
                </a:solidFill>
                <a:latin typeface="+mn-lt"/>
              </a:rPr>
              <a:t>Maak een profielschets van jullie meest ideale klant.</a:t>
            </a:r>
          </a:p>
          <a:p>
            <a:pPr algn="l"/>
            <a:endParaRPr lang="nl-NL" sz="1800" b="1" i="1" dirty="0" smtClean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 dirty="0" smtClean="0">
                <a:solidFill>
                  <a:schemeClr val="bg1"/>
                </a:solidFill>
                <a:latin typeface="+mn-lt"/>
              </a:rPr>
              <a:t>B2B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 dirty="0" smtClean="0">
                <a:solidFill>
                  <a:schemeClr val="bg1"/>
                </a:solidFill>
                <a:latin typeface="+mn-lt"/>
              </a:rPr>
              <a:t>Voor welke industrieën is jullie product/dienst geschikt?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 dirty="0" smtClean="0">
                <a:solidFill>
                  <a:schemeClr val="bg1"/>
                </a:solidFill>
                <a:latin typeface="+mn-lt"/>
              </a:rPr>
              <a:t>Welke bijdrage leveren jullie aan de zakelijke markt?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 dirty="0" smtClean="0">
                <a:solidFill>
                  <a:schemeClr val="bg1"/>
                </a:solidFill>
                <a:latin typeface="+mn-lt"/>
              </a:rPr>
              <a:t>Wie zijn de klanten van jullie klant?</a:t>
            </a:r>
            <a:r>
              <a:rPr lang="nl-NL" sz="1800" b="1" i="1" dirty="0">
                <a:solidFill>
                  <a:schemeClr val="bg1"/>
                </a:solidFill>
                <a:latin typeface="+mn-lt"/>
              </a:rPr>
              <a:t>	</a:t>
            </a:r>
            <a:endParaRPr lang="nl-NL" sz="1800" b="1" i="1" dirty="0" smtClean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/>
          <a:stretch/>
        </p:blipFill>
        <p:spPr>
          <a:xfrm>
            <a:off x="24227" y="3393967"/>
            <a:ext cx="2889281" cy="37543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 b="70941"/>
          <a:stretch/>
        </p:blipFill>
        <p:spPr>
          <a:xfrm>
            <a:off x="24227" y="3393967"/>
            <a:ext cx="2889281" cy="10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rgbClr val="FFC000"/>
                </a:solidFill>
              </a:rPr>
              <a:t>ABCD 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3218192" y="1810737"/>
            <a:ext cx="8558941" cy="3936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i="1" dirty="0" smtClean="0">
                <a:solidFill>
                  <a:schemeClr val="bg1"/>
                </a:solidFill>
              </a:rPr>
              <a:t>OPDRACHT - BEDRIJFSTAK</a:t>
            </a:r>
            <a:endParaRPr lang="nl-NL" sz="1800" i="1" dirty="0" smtClean="0">
              <a:solidFill>
                <a:schemeClr val="bg1"/>
              </a:solidFill>
            </a:endParaRPr>
          </a:p>
          <a:p>
            <a:pPr algn="l"/>
            <a:endParaRPr lang="nl-NL" sz="1800" i="1" dirty="0" smtClean="0">
              <a:solidFill>
                <a:schemeClr val="bg1"/>
              </a:solidFill>
            </a:endParaRPr>
          </a:p>
          <a:p>
            <a:pPr algn="l"/>
            <a:r>
              <a:rPr lang="nl-NL" sz="1800" dirty="0" smtClean="0">
                <a:solidFill>
                  <a:schemeClr val="bg1"/>
                </a:solidFill>
                <a:latin typeface="+mn-lt"/>
              </a:rPr>
              <a:t>Vat samen hoe de bedrijfstak en de markt zich ontwikkelt, zowel op landelijk als lokaal niveau</a:t>
            </a:r>
          </a:p>
          <a:p>
            <a:pPr algn="l"/>
            <a:endParaRPr lang="nl-NL" sz="18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i="1" dirty="0" smtClean="0">
                <a:solidFill>
                  <a:schemeClr val="bg1"/>
                </a:solidFill>
                <a:latin typeface="+mn-lt"/>
              </a:rPr>
              <a:t>Voor deze vraag heb je de antwoorden uit de vragenlijst ‘Marktanalyse’ nodig (e-</a:t>
            </a:r>
            <a:r>
              <a:rPr lang="nl-NL" sz="1800" i="1" dirty="0" err="1" smtClean="0">
                <a:solidFill>
                  <a:schemeClr val="bg1"/>
                </a:solidFill>
                <a:latin typeface="+mn-lt"/>
              </a:rPr>
              <a:t>learning</a:t>
            </a:r>
            <a:r>
              <a:rPr lang="nl-NL" sz="1800" i="1" dirty="0" smtClean="0">
                <a:solidFill>
                  <a:schemeClr val="bg1"/>
                </a:solidFill>
                <a:latin typeface="+mn-lt"/>
              </a:rPr>
              <a:t> of Wikiwijs)</a:t>
            </a:r>
            <a:endParaRPr lang="nl-NL" sz="1800" i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/>
          <a:stretch/>
        </p:blipFill>
        <p:spPr>
          <a:xfrm>
            <a:off x="24227" y="3393967"/>
            <a:ext cx="2889281" cy="375431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8" r="51880" b="55477"/>
          <a:stretch/>
        </p:blipFill>
        <p:spPr>
          <a:xfrm>
            <a:off x="24226" y="4571999"/>
            <a:ext cx="2889281" cy="49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rgbClr val="FFC000"/>
                </a:solidFill>
              </a:rPr>
              <a:t>ABCD 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3218192" y="1810737"/>
            <a:ext cx="8558941" cy="3936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i="1" dirty="0" smtClean="0">
                <a:solidFill>
                  <a:schemeClr val="bg1"/>
                </a:solidFill>
              </a:rPr>
              <a:t>OPDRACHT - Distributie</a:t>
            </a:r>
            <a:endParaRPr lang="nl-NL" sz="1800" i="1" dirty="0" smtClean="0">
              <a:solidFill>
                <a:schemeClr val="bg1"/>
              </a:solidFill>
            </a:endParaRPr>
          </a:p>
          <a:p>
            <a:pPr algn="l"/>
            <a:endParaRPr lang="nl-NL" sz="1800" i="1" dirty="0" smtClean="0">
              <a:solidFill>
                <a:schemeClr val="bg1"/>
              </a:solidFill>
            </a:endParaRPr>
          </a:p>
          <a:p>
            <a:pPr marL="342900" indent="-342900" algn="l">
              <a:buFont typeface="+mj-lt"/>
              <a:buAutoNum type="alphaLcParenR"/>
            </a:pPr>
            <a:r>
              <a:rPr lang="nl-NL" sz="1800" i="1" dirty="0" smtClean="0">
                <a:solidFill>
                  <a:schemeClr val="bg1"/>
                </a:solidFill>
                <a:latin typeface="+mn-lt"/>
              </a:rPr>
              <a:t>Omschrijf hoe jullie product of dienst bij de klant komt.</a:t>
            </a:r>
          </a:p>
          <a:p>
            <a:pPr marL="342900" indent="-342900" algn="l">
              <a:buFont typeface="+mj-lt"/>
              <a:buAutoNum type="alphaLcParenR"/>
            </a:pPr>
            <a:endParaRPr lang="nl-NL" sz="1800" i="1" dirty="0">
              <a:solidFill>
                <a:schemeClr val="bg1"/>
              </a:solidFill>
              <a:latin typeface="+mn-lt"/>
            </a:endParaRPr>
          </a:p>
          <a:p>
            <a:pPr marL="342900" indent="-342900" algn="l">
              <a:buFont typeface="+mj-lt"/>
              <a:buAutoNum type="alphaLcParenR"/>
            </a:pPr>
            <a:r>
              <a:rPr lang="nl-NL" sz="1800" i="1" dirty="0" smtClean="0">
                <a:solidFill>
                  <a:schemeClr val="bg1"/>
                </a:solidFill>
                <a:latin typeface="+mn-lt"/>
              </a:rPr>
              <a:t>Wie zijn jullie leveranciers?</a:t>
            </a:r>
          </a:p>
          <a:p>
            <a:pPr marL="342900" indent="-342900" algn="l">
              <a:buFont typeface="+mj-lt"/>
              <a:buAutoNum type="alphaLcParenR"/>
            </a:pPr>
            <a:endParaRPr lang="nl-NL" sz="1800" i="1" dirty="0">
              <a:solidFill>
                <a:schemeClr val="bg1"/>
              </a:solidFill>
              <a:latin typeface="+mn-lt"/>
            </a:endParaRPr>
          </a:p>
          <a:p>
            <a:pPr marL="342900" indent="-342900" algn="l">
              <a:buFont typeface="+mj-lt"/>
              <a:buAutoNum type="alphaLcParenR"/>
            </a:pPr>
            <a:r>
              <a:rPr lang="nl-NL" sz="1800" i="1" dirty="0" smtClean="0">
                <a:solidFill>
                  <a:schemeClr val="bg1"/>
                </a:solidFill>
                <a:latin typeface="+mn-lt"/>
              </a:rPr>
              <a:t>Hebben jullie leveranciers dezelfde normen en waarden als jullie bedrijf?</a:t>
            </a:r>
          </a:p>
          <a:p>
            <a:pPr marL="342900" indent="-342900" algn="l">
              <a:buFont typeface="+mj-lt"/>
              <a:buAutoNum type="alphaLcParenR"/>
            </a:pPr>
            <a:endParaRPr lang="nl-NL" sz="1800" i="1" dirty="0">
              <a:solidFill>
                <a:schemeClr val="bg1"/>
              </a:solidFill>
              <a:latin typeface="+mn-lt"/>
            </a:endParaRPr>
          </a:p>
          <a:p>
            <a:pPr marL="342900" indent="-342900" algn="l">
              <a:buFont typeface="+mj-lt"/>
              <a:buAutoNum type="alphaLcParenR"/>
            </a:pPr>
            <a:endParaRPr lang="nl-NL" sz="1800" i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/>
          <a:stretch/>
        </p:blipFill>
        <p:spPr>
          <a:xfrm>
            <a:off x="24227" y="3393967"/>
            <a:ext cx="2889281" cy="375431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33" r="51880" b="19523"/>
          <a:stretch/>
        </p:blipFill>
        <p:spPr>
          <a:xfrm>
            <a:off x="24226" y="5704114"/>
            <a:ext cx="2889281" cy="7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Aangepast 2">
      <a:dk1>
        <a:srgbClr val="FFFFFF"/>
      </a:dk1>
      <a:lt1>
        <a:srgbClr val="FFFFFF"/>
      </a:lt1>
      <a:dk2>
        <a:srgbClr val="D6DCE4"/>
      </a:dk2>
      <a:lt2>
        <a:srgbClr val="E7E6E6"/>
      </a:lt2>
      <a:accent1>
        <a:srgbClr val="F08200"/>
      </a:accent1>
      <a:accent2>
        <a:srgbClr val="6E1EA0"/>
      </a:accent2>
      <a:accent3>
        <a:srgbClr val="2D3787"/>
      </a:accent3>
      <a:accent4>
        <a:srgbClr val="501450"/>
      </a:accent4>
      <a:accent5>
        <a:srgbClr val="00BEF0"/>
      </a:accent5>
      <a:accent6>
        <a:srgbClr val="E60064"/>
      </a:accent6>
      <a:hlink>
        <a:srgbClr val="FAAA00"/>
      </a:hlink>
      <a:folHlink>
        <a:srgbClr val="FAAA0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28D6B8-2866-4E74-AA1A-A19325B2D0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019D07-DFF8-45F2-B6B3-8350C5DE9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732FC4-F783-4544-97A2-04396BBFFB7A}">
  <ds:schemaRefs>
    <ds:schemaRef ds:uri="34354c1b-6b8c-435b-ad50-990538c19557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47a28104-336f-447d-946e-e305ac2bcd4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14322</TotalTime>
  <Words>325</Words>
  <Application>Microsoft Office PowerPoint</Application>
  <PresentationFormat>Breedbeeld</PresentationFormat>
  <Paragraphs>107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Arial Black</vt:lpstr>
      <vt:lpstr>Aangepast ontwerp</vt:lpstr>
      <vt:lpstr>!! Inloggen !!</vt:lpstr>
      <vt:lpstr>H4. Marktanalyse</vt:lpstr>
      <vt:lpstr>H4. Marktanalyse</vt:lpstr>
      <vt:lpstr>DESTEP analyse</vt:lpstr>
      <vt:lpstr>ABCD analyse</vt:lpstr>
      <vt:lpstr>ABCD analyse</vt:lpstr>
      <vt:lpstr>ABCD analyse</vt:lpstr>
      <vt:lpstr>ABCD analyse</vt:lpstr>
      <vt:lpstr>ABCD analyse</vt:lpstr>
      <vt:lpstr>Interne analyse</vt:lpstr>
      <vt:lpstr>Interne analyse</vt:lpstr>
      <vt:lpstr>Interne analyse</vt:lpstr>
      <vt:lpstr>Interne analyse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Mark Abbes</dc:creator>
  <cp:lastModifiedBy>Thomas Noordeloos</cp:lastModifiedBy>
  <cp:revision>484</cp:revision>
  <dcterms:created xsi:type="dcterms:W3CDTF">2018-04-04T09:41:36Z</dcterms:created>
  <dcterms:modified xsi:type="dcterms:W3CDTF">2019-11-27T11:46:53Z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